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74" autoAdjust="0"/>
  </p:normalViewPr>
  <p:slideViewPr>
    <p:cSldViewPr>
      <p:cViewPr varScale="1">
        <p:scale>
          <a:sx n="72" d="100"/>
          <a:sy n="72" d="100"/>
        </p:scale>
        <p:origin x="-18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image" Target="../media/image2.jp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567A76-D142-404D-93ED-CA6A9A4A0253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</dgm:pt>
    <dgm:pt modelId="{660725BB-124B-4656-9EE9-618457D30849}">
      <dgm:prSet phldrT="[Text]"/>
      <dgm:spPr/>
      <dgm:t>
        <a:bodyPr/>
        <a:lstStyle/>
        <a:p>
          <a:r>
            <a:rPr lang="en-NZ" dirty="0" smtClean="0"/>
            <a:t>You</a:t>
          </a:r>
          <a:endParaRPr lang="en-NZ" dirty="0"/>
        </a:p>
      </dgm:t>
    </dgm:pt>
    <dgm:pt modelId="{533165B3-00CC-4EBA-A805-4CCCDC54DDFC}" type="parTrans" cxnId="{C47162C8-2A4F-4984-9805-B9BA6E2A81E6}">
      <dgm:prSet/>
      <dgm:spPr/>
      <dgm:t>
        <a:bodyPr/>
        <a:lstStyle/>
        <a:p>
          <a:endParaRPr lang="en-NZ"/>
        </a:p>
      </dgm:t>
    </dgm:pt>
    <dgm:pt modelId="{73ADC48F-4F37-4F86-A276-775347CCC9C2}" type="sibTrans" cxnId="{C47162C8-2A4F-4984-9805-B9BA6E2A81E6}">
      <dgm:prSet/>
      <dgm:spPr/>
      <dgm:t>
        <a:bodyPr/>
        <a:lstStyle/>
        <a:p>
          <a:endParaRPr lang="en-NZ"/>
        </a:p>
      </dgm:t>
    </dgm:pt>
    <dgm:pt modelId="{BEA62C98-4411-49A1-A815-31392B939AAC}">
      <dgm:prSet phldrT="[Text]"/>
      <dgm:spPr/>
      <dgm:t>
        <a:bodyPr/>
        <a:lstStyle/>
        <a:p>
          <a:r>
            <a:rPr lang="en-NZ" dirty="0" smtClean="0"/>
            <a:t>The People</a:t>
          </a:r>
          <a:endParaRPr lang="en-NZ" dirty="0"/>
        </a:p>
      </dgm:t>
    </dgm:pt>
    <dgm:pt modelId="{AB7A6B2A-42AE-4943-9A14-E76B7166448C}" type="parTrans" cxnId="{2F6E527E-766F-4318-9EF9-5AE5F0CD9A21}">
      <dgm:prSet/>
      <dgm:spPr/>
      <dgm:t>
        <a:bodyPr/>
        <a:lstStyle/>
        <a:p>
          <a:endParaRPr lang="en-NZ"/>
        </a:p>
      </dgm:t>
    </dgm:pt>
    <dgm:pt modelId="{1AE7C9FE-19B9-4EA5-AD54-27F4801F3944}" type="sibTrans" cxnId="{2F6E527E-766F-4318-9EF9-5AE5F0CD9A21}">
      <dgm:prSet/>
      <dgm:spPr/>
      <dgm:t>
        <a:bodyPr/>
        <a:lstStyle/>
        <a:p>
          <a:endParaRPr lang="en-NZ"/>
        </a:p>
      </dgm:t>
    </dgm:pt>
    <dgm:pt modelId="{C0D53241-93DE-4247-80B9-10D6F6788F8A}">
      <dgm:prSet phldrT="[Text]"/>
      <dgm:spPr/>
      <dgm:t>
        <a:bodyPr/>
        <a:lstStyle/>
        <a:p>
          <a:r>
            <a:rPr lang="en-NZ" dirty="0" smtClean="0"/>
            <a:t>The Portfolio</a:t>
          </a:r>
          <a:endParaRPr lang="en-NZ" dirty="0"/>
        </a:p>
      </dgm:t>
    </dgm:pt>
    <dgm:pt modelId="{007FCC60-5326-4F2A-B9B3-1CCC8A16E724}" type="parTrans" cxnId="{A634E013-0ED5-4BD5-94C6-32BEB5E33EE8}">
      <dgm:prSet/>
      <dgm:spPr/>
      <dgm:t>
        <a:bodyPr/>
        <a:lstStyle/>
        <a:p>
          <a:endParaRPr lang="en-NZ"/>
        </a:p>
      </dgm:t>
    </dgm:pt>
    <dgm:pt modelId="{144B7322-A7FE-47AD-806C-F4ACA5DD59DE}" type="sibTrans" cxnId="{A634E013-0ED5-4BD5-94C6-32BEB5E33EE8}">
      <dgm:prSet/>
      <dgm:spPr/>
      <dgm:t>
        <a:bodyPr/>
        <a:lstStyle/>
        <a:p>
          <a:endParaRPr lang="en-NZ"/>
        </a:p>
      </dgm:t>
    </dgm:pt>
    <dgm:pt modelId="{1ACD314B-691F-4E67-B5DE-767932AF01B6}">
      <dgm:prSet phldrT="[Text]"/>
      <dgm:spPr/>
      <dgm:t>
        <a:bodyPr/>
        <a:lstStyle/>
        <a:p>
          <a:r>
            <a:rPr lang="en-NZ" dirty="0" smtClean="0"/>
            <a:t>The Environment</a:t>
          </a:r>
          <a:endParaRPr lang="en-NZ" dirty="0"/>
        </a:p>
      </dgm:t>
    </dgm:pt>
    <dgm:pt modelId="{21424AEF-6614-4877-A215-A5A68918F461}" type="parTrans" cxnId="{11E7537D-C25F-4B41-BA3D-937A952BCBDC}">
      <dgm:prSet/>
      <dgm:spPr/>
      <dgm:t>
        <a:bodyPr/>
        <a:lstStyle/>
        <a:p>
          <a:endParaRPr lang="en-NZ"/>
        </a:p>
      </dgm:t>
    </dgm:pt>
    <dgm:pt modelId="{531A3995-56A6-426E-94C4-7547E470CFCA}" type="sibTrans" cxnId="{11E7537D-C25F-4B41-BA3D-937A952BCBDC}">
      <dgm:prSet/>
      <dgm:spPr/>
      <dgm:t>
        <a:bodyPr/>
        <a:lstStyle/>
        <a:p>
          <a:endParaRPr lang="en-NZ"/>
        </a:p>
      </dgm:t>
    </dgm:pt>
    <dgm:pt modelId="{1EEBB816-CFA3-412C-A744-37960B1AFA4A}" type="pres">
      <dgm:prSet presAssocID="{3A567A76-D142-404D-93ED-CA6A9A4A0253}" presName="linearFlow" presStyleCnt="0">
        <dgm:presLayoutVars>
          <dgm:dir/>
          <dgm:resizeHandles val="exact"/>
        </dgm:presLayoutVars>
      </dgm:prSet>
      <dgm:spPr/>
    </dgm:pt>
    <dgm:pt modelId="{E84B7A8F-3D8E-4E86-BCE9-E9EC072F28AA}" type="pres">
      <dgm:prSet presAssocID="{660725BB-124B-4656-9EE9-618457D30849}" presName="composite" presStyleCnt="0"/>
      <dgm:spPr/>
    </dgm:pt>
    <dgm:pt modelId="{F96D4C5D-EFC9-4433-AA52-6328B58F933E}" type="pres">
      <dgm:prSet presAssocID="{660725BB-124B-4656-9EE9-618457D30849}" presName="imgShp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>
          <a:solidFill>
            <a:schemeClr val="tx1"/>
          </a:solidFill>
        </a:ln>
      </dgm:spPr>
    </dgm:pt>
    <dgm:pt modelId="{58F40612-F5AC-4847-8FD5-8BAE1BBAF484}" type="pres">
      <dgm:prSet presAssocID="{660725BB-124B-4656-9EE9-618457D30849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8480C84B-32DB-4EC0-A305-645BA095E1E5}" type="pres">
      <dgm:prSet presAssocID="{73ADC48F-4F37-4F86-A276-775347CCC9C2}" presName="spacing" presStyleCnt="0"/>
      <dgm:spPr/>
    </dgm:pt>
    <dgm:pt modelId="{27A178F4-F460-45C0-BABD-4285915D7BBD}" type="pres">
      <dgm:prSet presAssocID="{BEA62C98-4411-49A1-A815-31392B939AAC}" presName="composite" presStyleCnt="0"/>
      <dgm:spPr/>
    </dgm:pt>
    <dgm:pt modelId="{FB2E0A0C-7DB9-4831-8E40-D76D6CD21866}" type="pres">
      <dgm:prSet presAssocID="{BEA62C98-4411-49A1-A815-31392B939AAC}" presName="imgShp" presStyleLbl="fgImgPlace1" presStyleIdx="1" presStyleCnt="4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>
          <a:solidFill>
            <a:schemeClr val="tx1"/>
          </a:solidFill>
        </a:ln>
      </dgm:spPr>
    </dgm:pt>
    <dgm:pt modelId="{C9AE0505-B36B-4B39-8829-1688E21A6718}" type="pres">
      <dgm:prSet presAssocID="{BEA62C98-4411-49A1-A815-31392B939AA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F9F6F168-8852-4826-8000-AC776A435660}" type="pres">
      <dgm:prSet presAssocID="{1AE7C9FE-19B9-4EA5-AD54-27F4801F3944}" presName="spacing" presStyleCnt="0"/>
      <dgm:spPr/>
    </dgm:pt>
    <dgm:pt modelId="{77E92643-A13A-47A1-82D2-2AB6207E3000}" type="pres">
      <dgm:prSet presAssocID="{C0D53241-93DE-4247-80B9-10D6F6788F8A}" presName="composite" presStyleCnt="0"/>
      <dgm:spPr/>
    </dgm:pt>
    <dgm:pt modelId="{F1CE80CB-9205-4655-8921-573B0F453170}" type="pres">
      <dgm:prSet presAssocID="{C0D53241-93DE-4247-80B9-10D6F6788F8A}" presName="imgShp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>
          <a:solidFill>
            <a:schemeClr val="tx1"/>
          </a:solidFill>
        </a:ln>
      </dgm:spPr>
    </dgm:pt>
    <dgm:pt modelId="{C92339F3-2C0C-4ABD-9FB1-91370973CEA0}" type="pres">
      <dgm:prSet presAssocID="{C0D53241-93DE-4247-80B9-10D6F6788F8A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CCF8E182-A370-484D-A75B-32D8888CEC22}" type="pres">
      <dgm:prSet presAssocID="{144B7322-A7FE-47AD-806C-F4ACA5DD59DE}" presName="spacing" presStyleCnt="0"/>
      <dgm:spPr/>
    </dgm:pt>
    <dgm:pt modelId="{CABAEF49-D416-420C-AE26-1E74BCC6449A}" type="pres">
      <dgm:prSet presAssocID="{1ACD314B-691F-4E67-B5DE-767932AF01B6}" presName="composite" presStyleCnt="0"/>
      <dgm:spPr/>
    </dgm:pt>
    <dgm:pt modelId="{F9593294-F5C7-4C7B-8184-ED54DE86A239}" type="pres">
      <dgm:prSet presAssocID="{1ACD314B-691F-4E67-B5DE-767932AF01B6}" presName="imgShp" presStyleLbl="fgImgPlace1" presStyleIdx="3" presStyleCnt="4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solidFill>
            <a:schemeClr val="tx1"/>
          </a:solidFill>
        </a:ln>
      </dgm:spPr>
    </dgm:pt>
    <dgm:pt modelId="{F7912E79-155D-4B47-BD32-9909B6B4E571}" type="pres">
      <dgm:prSet presAssocID="{1ACD314B-691F-4E67-B5DE-767932AF01B6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2F6E527E-766F-4318-9EF9-5AE5F0CD9A21}" srcId="{3A567A76-D142-404D-93ED-CA6A9A4A0253}" destId="{BEA62C98-4411-49A1-A815-31392B939AAC}" srcOrd="1" destOrd="0" parTransId="{AB7A6B2A-42AE-4943-9A14-E76B7166448C}" sibTransId="{1AE7C9FE-19B9-4EA5-AD54-27F4801F3944}"/>
    <dgm:cxn modelId="{7A270AAE-0DE1-47BD-999D-E155E9DDD85A}" type="presOf" srcId="{660725BB-124B-4656-9EE9-618457D30849}" destId="{58F40612-F5AC-4847-8FD5-8BAE1BBAF484}" srcOrd="0" destOrd="0" presId="urn:microsoft.com/office/officeart/2005/8/layout/vList3"/>
    <dgm:cxn modelId="{7E0CEA55-AC4D-4840-9649-4B3411F9AD8B}" type="presOf" srcId="{1ACD314B-691F-4E67-B5DE-767932AF01B6}" destId="{F7912E79-155D-4B47-BD32-9909B6B4E571}" srcOrd="0" destOrd="0" presId="urn:microsoft.com/office/officeart/2005/8/layout/vList3"/>
    <dgm:cxn modelId="{2FA79CD9-68AC-4503-86B1-9223E91145FB}" type="presOf" srcId="{C0D53241-93DE-4247-80B9-10D6F6788F8A}" destId="{C92339F3-2C0C-4ABD-9FB1-91370973CEA0}" srcOrd="0" destOrd="0" presId="urn:microsoft.com/office/officeart/2005/8/layout/vList3"/>
    <dgm:cxn modelId="{2C897CE5-F6A2-4CE2-BF7E-3A7D99BC5112}" type="presOf" srcId="{BEA62C98-4411-49A1-A815-31392B939AAC}" destId="{C9AE0505-B36B-4B39-8829-1688E21A6718}" srcOrd="0" destOrd="0" presId="urn:microsoft.com/office/officeart/2005/8/layout/vList3"/>
    <dgm:cxn modelId="{11E7537D-C25F-4B41-BA3D-937A952BCBDC}" srcId="{3A567A76-D142-404D-93ED-CA6A9A4A0253}" destId="{1ACD314B-691F-4E67-B5DE-767932AF01B6}" srcOrd="3" destOrd="0" parTransId="{21424AEF-6614-4877-A215-A5A68918F461}" sibTransId="{531A3995-56A6-426E-94C4-7547E470CFCA}"/>
    <dgm:cxn modelId="{A634E013-0ED5-4BD5-94C6-32BEB5E33EE8}" srcId="{3A567A76-D142-404D-93ED-CA6A9A4A0253}" destId="{C0D53241-93DE-4247-80B9-10D6F6788F8A}" srcOrd="2" destOrd="0" parTransId="{007FCC60-5326-4F2A-B9B3-1CCC8A16E724}" sibTransId="{144B7322-A7FE-47AD-806C-F4ACA5DD59DE}"/>
    <dgm:cxn modelId="{2A27EC31-A4FA-455A-BB64-EABC7B8072FC}" type="presOf" srcId="{3A567A76-D142-404D-93ED-CA6A9A4A0253}" destId="{1EEBB816-CFA3-412C-A744-37960B1AFA4A}" srcOrd="0" destOrd="0" presId="urn:microsoft.com/office/officeart/2005/8/layout/vList3"/>
    <dgm:cxn modelId="{C47162C8-2A4F-4984-9805-B9BA6E2A81E6}" srcId="{3A567A76-D142-404D-93ED-CA6A9A4A0253}" destId="{660725BB-124B-4656-9EE9-618457D30849}" srcOrd="0" destOrd="0" parTransId="{533165B3-00CC-4EBA-A805-4CCCDC54DDFC}" sibTransId="{73ADC48F-4F37-4F86-A276-775347CCC9C2}"/>
    <dgm:cxn modelId="{1CBA270C-01E6-46C0-B4BB-7ACE23962334}" type="presParOf" srcId="{1EEBB816-CFA3-412C-A744-37960B1AFA4A}" destId="{E84B7A8F-3D8E-4E86-BCE9-E9EC072F28AA}" srcOrd="0" destOrd="0" presId="urn:microsoft.com/office/officeart/2005/8/layout/vList3"/>
    <dgm:cxn modelId="{56706465-BAB7-42D4-9E0F-EF823540AA02}" type="presParOf" srcId="{E84B7A8F-3D8E-4E86-BCE9-E9EC072F28AA}" destId="{F96D4C5D-EFC9-4433-AA52-6328B58F933E}" srcOrd="0" destOrd="0" presId="urn:microsoft.com/office/officeart/2005/8/layout/vList3"/>
    <dgm:cxn modelId="{69427894-1BD1-4978-8344-7B4D27EF9A01}" type="presParOf" srcId="{E84B7A8F-3D8E-4E86-BCE9-E9EC072F28AA}" destId="{58F40612-F5AC-4847-8FD5-8BAE1BBAF484}" srcOrd="1" destOrd="0" presId="urn:microsoft.com/office/officeart/2005/8/layout/vList3"/>
    <dgm:cxn modelId="{BCBBEB4B-D27A-4112-8BC3-F4913C6469EE}" type="presParOf" srcId="{1EEBB816-CFA3-412C-A744-37960B1AFA4A}" destId="{8480C84B-32DB-4EC0-A305-645BA095E1E5}" srcOrd="1" destOrd="0" presId="urn:microsoft.com/office/officeart/2005/8/layout/vList3"/>
    <dgm:cxn modelId="{74771B8E-0580-4B00-8EF8-432070B216FE}" type="presParOf" srcId="{1EEBB816-CFA3-412C-A744-37960B1AFA4A}" destId="{27A178F4-F460-45C0-BABD-4285915D7BBD}" srcOrd="2" destOrd="0" presId="urn:microsoft.com/office/officeart/2005/8/layout/vList3"/>
    <dgm:cxn modelId="{3C50CBE7-D39F-418F-8251-EEA54F8E74B6}" type="presParOf" srcId="{27A178F4-F460-45C0-BABD-4285915D7BBD}" destId="{FB2E0A0C-7DB9-4831-8E40-D76D6CD21866}" srcOrd="0" destOrd="0" presId="urn:microsoft.com/office/officeart/2005/8/layout/vList3"/>
    <dgm:cxn modelId="{7857FCFB-DE49-422C-AC8D-B15ED327016F}" type="presParOf" srcId="{27A178F4-F460-45C0-BABD-4285915D7BBD}" destId="{C9AE0505-B36B-4B39-8829-1688E21A6718}" srcOrd="1" destOrd="0" presId="urn:microsoft.com/office/officeart/2005/8/layout/vList3"/>
    <dgm:cxn modelId="{7B10DCA5-6131-4DBE-A6A2-478216F8DA2E}" type="presParOf" srcId="{1EEBB816-CFA3-412C-A744-37960B1AFA4A}" destId="{F9F6F168-8852-4826-8000-AC776A435660}" srcOrd="3" destOrd="0" presId="urn:microsoft.com/office/officeart/2005/8/layout/vList3"/>
    <dgm:cxn modelId="{029A70C8-CC38-4377-A0CF-5E36926299AB}" type="presParOf" srcId="{1EEBB816-CFA3-412C-A744-37960B1AFA4A}" destId="{77E92643-A13A-47A1-82D2-2AB6207E3000}" srcOrd="4" destOrd="0" presId="urn:microsoft.com/office/officeart/2005/8/layout/vList3"/>
    <dgm:cxn modelId="{6A4ED5A9-E37C-4F57-84A3-6B2EF1A0E1A3}" type="presParOf" srcId="{77E92643-A13A-47A1-82D2-2AB6207E3000}" destId="{F1CE80CB-9205-4655-8921-573B0F453170}" srcOrd="0" destOrd="0" presId="urn:microsoft.com/office/officeart/2005/8/layout/vList3"/>
    <dgm:cxn modelId="{C8F7CD44-DF3D-4672-B428-F1BD8331EF14}" type="presParOf" srcId="{77E92643-A13A-47A1-82D2-2AB6207E3000}" destId="{C92339F3-2C0C-4ABD-9FB1-91370973CEA0}" srcOrd="1" destOrd="0" presId="urn:microsoft.com/office/officeart/2005/8/layout/vList3"/>
    <dgm:cxn modelId="{4A9B8BEA-DAA5-4FB6-9D7D-E31441A01A6F}" type="presParOf" srcId="{1EEBB816-CFA3-412C-A744-37960B1AFA4A}" destId="{CCF8E182-A370-484D-A75B-32D8888CEC22}" srcOrd="5" destOrd="0" presId="urn:microsoft.com/office/officeart/2005/8/layout/vList3"/>
    <dgm:cxn modelId="{9BF8403A-EAF2-44DD-A61C-D4F674A14B1F}" type="presParOf" srcId="{1EEBB816-CFA3-412C-A744-37960B1AFA4A}" destId="{CABAEF49-D416-420C-AE26-1E74BCC6449A}" srcOrd="6" destOrd="0" presId="urn:microsoft.com/office/officeart/2005/8/layout/vList3"/>
    <dgm:cxn modelId="{00A06045-5FEA-4D78-8B86-EE5FA934C8AC}" type="presParOf" srcId="{CABAEF49-D416-420C-AE26-1E74BCC6449A}" destId="{F9593294-F5C7-4C7B-8184-ED54DE86A239}" srcOrd="0" destOrd="0" presId="urn:microsoft.com/office/officeart/2005/8/layout/vList3"/>
    <dgm:cxn modelId="{4159C6E5-0299-44F0-96D2-837B0FC16903}" type="presParOf" srcId="{CABAEF49-D416-420C-AE26-1E74BCC6449A}" destId="{F7912E79-155D-4B47-BD32-9909B6B4E57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F40612-F5AC-4847-8FD5-8BAE1BBAF484}">
      <dsp:nvSpPr>
        <dsp:cNvPr id="0" name=""/>
        <dsp:cNvSpPr/>
      </dsp:nvSpPr>
      <dsp:spPr>
        <a:xfrm rot="10800000">
          <a:off x="1438158" y="2248"/>
          <a:ext cx="4644876" cy="107283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09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4000" kern="1200" dirty="0" smtClean="0"/>
            <a:t>You</a:t>
          </a:r>
          <a:endParaRPr lang="en-NZ" sz="4000" kern="1200" dirty="0"/>
        </a:p>
      </dsp:txBody>
      <dsp:txXfrm rot="10800000">
        <a:off x="1706366" y="2248"/>
        <a:ext cx="4376668" cy="1072834"/>
      </dsp:txXfrm>
    </dsp:sp>
    <dsp:sp modelId="{F96D4C5D-EFC9-4433-AA52-6328B58F933E}">
      <dsp:nvSpPr>
        <dsp:cNvPr id="0" name=""/>
        <dsp:cNvSpPr/>
      </dsp:nvSpPr>
      <dsp:spPr>
        <a:xfrm>
          <a:off x="901741" y="2248"/>
          <a:ext cx="1072834" cy="107283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E0505-B36B-4B39-8829-1688E21A6718}">
      <dsp:nvSpPr>
        <dsp:cNvPr id="0" name=""/>
        <dsp:cNvSpPr/>
      </dsp:nvSpPr>
      <dsp:spPr>
        <a:xfrm rot="10800000">
          <a:off x="1438158" y="1395332"/>
          <a:ext cx="4644876" cy="1072834"/>
        </a:xfrm>
        <a:prstGeom prst="homePlate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09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4000" kern="1200" dirty="0" smtClean="0"/>
            <a:t>The People</a:t>
          </a:r>
          <a:endParaRPr lang="en-NZ" sz="4000" kern="1200" dirty="0"/>
        </a:p>
      </dsp:txBody>
      <dsp:txXfrm rot="10800000">
        <a:off x="1706366" y="1395332"/>
        <a:ext cx="4376668" cy="1072834"/>
      </dsp:txXfrm>
    </dsp:sp>
    <dsp:sp modelId="{FB2E0A0C-7DB9-4831-8E40-D76D6CD21866}">
      <dsp:nvSpPr>
        <dsp:cNvPr id="0" name=""/>
        <dsp:cNvSpPr/>
      </dsp:nvSpPr>
      <dsp:spPr>
        <a:xfrm>
          <a:off x="901741" y="1395332"/>
          <a:ext cx="1072834" cy="1072834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9000" r="-9000"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339F3-2C0C-4ABD-9FB1-91370973CEA0}">
      <dsp:nvSpPr>
        <dsp:cNvPr id="0" name=""/>
        <dsp:cNvSpPr/>
      </dsp:nvSpPr>
      <dsp:spPr>
        <a:xfrm rot="10800000">
          <a:off x="1438158" y="2788416"/>
          <a:ext cx="4644876" cy="1072834"/>
        </a:xfrm>
        <a:prstGeom prst="homePlate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09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4000" kern="1200" dirty="0" smtClean="0"/>
            <a:t>The Portfolio</a:t>
          </a:r>
          <a:endParaRPr lang="en-NZ" sz="4000" kern="1200" dirty="0"/>
        </a:p>
      </dsp:txBody>
      <dsp:txXfrm rot="10800000">
        <a:off x="1706366" y="2788416"/>
        <a:ext cx="4376668" cy="1072834"/>
      </dsp:txXfrm>
    </dsp:sp>
    <dsp:sp modelId="{F1CE80CB-9205-4655-8921-573B0F453170}">
      <dsp:nvSpPr>
        <dsp:cNvPr id="0" name=""/>
        <dsp:cNvSpPr/>
      </dsp:nvSpPr>
      <dsp:spPr>
        <a:xfrm>
          <a:off x="901741" y="2788416"/>
          <a:ext cx="1072834" cy="107283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912E79-155D-4B47-BD32-9909B6B4E571}">
      <dsp:nvSpPr>
        <dsp:cNvPr id="0" name=""/>
        <dsp:cNvSpPr/>
      </dsp:nvSpPr>
      <dsp:spPr>
        <a:xfrm rot="10800000">
          <a:off x="1438158" y="4181500"/>
          <a:ext cx="4644876" cy="1072834"/>
        </a:xfrm>
        <a:prstGeom prst="homePlat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3090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NZ" sz="4000" kern="1200" dirty="0" smtClean="0"/>
            <a:t>The Environment</a:t>
          </a:r>
          <a:endParaRPr lang="en-NZ" sz="4000" kern="1200" dirty="0"/>
        </a:p>
      </dsp:txBody>
      <dsp:txXfrm rot="10800000">
        <a:off x="1706366" y="4181500"/>
        <a:ext cx="4376668" cy="1072834"/>
      </dsp:txXfrm>
    </dsp:sp>
    <dsp:sp modelId="{F9593294-F5C7-4C7B-8184-ED54DE86A239}">
      <dsp:nvSpPr>
        <dsp:cNvPr id="0" name=""/>
        <dsp:cNvSpPr/>
      </dsp:nvSpPr>
      <dsp:spPr>
        <a:xfrm>
          <a:off x="901741" y="4181500"/>
          <a:ext cx="1072834" cy="1072834"/>
        </a:xfrm>
        <a:prstGeom prst="ellipse">
          <a:avLst/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5CF36-E8BD-4564-A2CC-0B553EE21465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23CF7-FEB1-461D-B227-650086429983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722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2. What are the two biggest challenges</a:t>
            </a:r>
            <a:r>
              <a:rPr lang="en-NZ" baseline="0" dirty="0" smtClean="0"/>
              <a:t> facing the business unit? If you were in my position, which would you focus on first?.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23CF7-FEB1-461D-B227-650086429983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92301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Warning: “Don’t dive into the detail”. While you may have been the expert – you now need to lead </a:t>
            </a:r>
            <a:r>
              <a:rPr lang="en-NZ" smtClean="0"/>
              <a:t>the experts.</a:t>
            </a:r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23CF7-FEB1-461D-B227-650086429983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06391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198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2641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658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255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0909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034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238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0758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824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591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1847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4525-3E42-4108-B16F-AA1BB589A810}" type="datetimeFigureOut">
              <a:rPr lang="en-NZ" smtClean="0"/>
              <a:t>1/03/2016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4E3BD-FE0A-4AE1-BFAA-E57F8D14E2A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5883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692696"/>
            <a:ext cx="4114800" cy="724942"/>
          </a:xfrm>
        </p:spPr>
        <p:txBody>
          <a:bodyPr>
            <a:noAutofit/>
          </a:bodyPr>
          <a:lstStyle/>
          <a:p>
            <a:r>
              <a:rPr lang="en-NZ" sz="2800" dirty="0" smtClean="0"/>
              <a:t>Congratulations on your new role!</a:t>
            </a:r>
            <a:endParaRPr lang="en-NZ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077823"/>
            <a:ext cx="6767799" cy="3570068"/>
          </a:xfrm>
        </p:spPr>
      </p:pic>
    </p:spTree>
    <p:extLst>
      <p:ext uri="{BB962C8B-B14F-4D97-AF65-F5344CB8AC3E}">
        <p14:creationId xmlns:p14="http://schemas.microsoft.com/office/powerpoint/2010/main" val="42297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209276019"/>
              </p:ext>
            </p:extLst>
          </p:nvPr>
        </p:nvGraphicFramePr>
        <p:xfrm>
          <a:off x="1403648" y="476672"/>
          <a:ext cx="6984776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72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7425" y="260648"/>
            <a:ext cx="46291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71600" y="1556792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Set 1 personal goal as follows;</a:t>
            </a:r>
          </a:p>
          <a:p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Write down the 3 key strengths or areas of expertise that you want to be known for.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Identify a coach or accountability mentor (outside of your own business unit).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Share the 3 things listed in point 1 above with your mentor.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With your mentor, create a simple strategy as to; a) how you hope to achieve, b) how you expect to evidence, and c) how you want to be held accountable, for progressing this goal.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9816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221010"/>
            <a:ext cx="461962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1556792"/>
            <a:ext cx="75608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Meet with each direct report;</a:t>
            </a:r>
          </a:p>
          <a:p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Explain to them the 1 key strength or focus that you will be looking to them for and why you see them as an important part of the team.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Ask them about what is working and what areas they feel need urgent attention (and write this down).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Using your personality profile or any insights from your psychometric testing, share with them your style and approach to work.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42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260648"/>
            <a:ext cx="463867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1556792"/>
            <a:ext cx="75608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Get to know the whole portfolio;</a:t>
            </a:r>
          </a:p>
          <a:p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Keep asking how far the portfolio reaches until you know every boundary.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Identify and meet with the key people (stakeholders) outside of your direct management, that are integral to your portfolio’s success.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Go and see your portfolio at its end points. Introduce yourself to a range of both suppliers and customers.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Observe first hand how your product/service compares to the competitors and how it is viewed by the consumers.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81610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2663" y="260648"/>
            <a:ext cx="46386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1556792"/>
            <a:ext cx="756084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b="1" dirty="0" smtClean="0"/>
              <a:t>Schedule 1 small but significant change to implement every week for the first 6 weeks;</a:t>
            </a:r>
          </a:p>
          <a:p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Make sure they are well communicated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Make sure they are sustainable.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pPr marL="342900" indent="-342900">
              <a:buFont typeface="+mj-lt"/>
              <a:buAutoNum type="arabicPeriod"/>
            </a:pPr>
            <a:r>
              <a:rPr lang="en-NZ" dirty="0" smtClean="0"/>
              <a:t>Make sure they have meaning or functional relevance.</a:t>
            </a:r>
          </a:p>
          <a:p>
            <a:pPr marL="342900" indent="-342900">
              <a:buFont typeface="+mj-lt"/>
              <a:buAutoNum type="arabicPeriod"/>
            </a:pPr>
            <a:endParaRPr lang="en-NZ" dirty="0"/>
          </a:p>
          <a:p>
            <a:r>
              <a:rPr lang="en-NZ" b="1" dirty="0" smtClean="0"/>
              <a:t>Examples:</a:t>
            </a:r>
          </a:p>
          <a:p>
            <a:r>
              <a:rPr lang="en-NZ" dirty="0" smtClean="0"/>
              <a:t>Create an agenda template for team meetings.</a:t>
            </a:r>
          </a:p>
          <a:p>
            <a:r>
              <a:rPr lang="en-NZ" dirty="0" smtClean="0"/>
              <a:t>Schedule an “hour of power” every day where you don’t have any meetings or phone calls.</a:t>
            </a:r>
          </a:p>
          <a:p>
            <a:r>
              <a:rPr lang="en-NZ" dirty="0" smtClean="0"/>
              <a:t>Schedule a </a:t>
            </a:r>
            <a:r>
              <a:rPr lang="en-NZ" dirty="0" err="1" smtClean="0"/>
              <a:t>Gemba</a:t>
            </a:r>
            <a:r>
              <a:rPr lang="en-NZ" dirty="0" smtClean="0"/>
              <a:t> walk once a week.</a:t>
            </a:r>
          </a:p>
          <a:p>
            <a:r>
              <a:rPr lang="en-NZ" dirty="0" smtClean="0"/>
              <a:t>Agree on meeting etiquette – meetings start on time, minutes are distributed within 24 hours, come prepared, no mobile calls </a:t>
            </a:r>
            <a:r>
              <a:rPr lang="en-NZ" dirty="0" err="1" smtClean="0"/>
              <a:t>etc</a:t>
            </a:r>
            <a:endParaRPr lang="en-NZ" dirty="0" smtClean="0"/>
          </a:p>
          <a:p>
            <a:r>
              <a:rPr lang="en-NZ" dirty="0" smtClean="0"/>
              <a:t>Schedule an hour every Friday to clean your desk, clear emails, tidy your office and update your to-do list for the following week.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2479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448</Words>
  <Application>Microsoft Office PowerPoint</Application>
  <PresentationFormat>On-screen Show (4:3)</PresentationFormat>
  <Paragraphs>48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Congratulations on your new role!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Macdonald</dc:creator>
  <cp:lastModifiedBy>Greg Macdonald</cp:lastModifiedBy>
  <cp:revision>12</cp:revision>
  <dcterms:created xsi:type="dcterms:W3CDTF">2016-02-29T01:11:52Z</dcterms:created>
  <dcterms:modified xsi:type="dcterms:W3CDTF">2016-02-29T21:49:24Z</dcterms:modified>
</cp:coreProperties>
</file>